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2ZC6rIbTC5an9MDaQe8rA==" hashData="14RsRo8+bZrlLCf0r9K0x+0XIE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9626" autoAdjust="0"/>
  </p:normalViewPr>
  <p:slideViewPr>
    <p:cSldViewPr snapToGrid="0" snapToObjects="1" showGuides="1">
      <p:cViewPr>
        <p:scale>
          <a:sx n="100" d="100"/>
          <a:sy n="100" d="100"/>
        </p:scale>
        <p:origin x="-702" y="-462"/>
      </p:cViewPr>
      <p:guideLst>
        <p:guide orient="horz" pos="32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 snapToObject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1987 - 1996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金錢</c:v>
                </c:pt>
                <c:pt idx="1">
                  <c:v>健康</c:v>
                </c:pt>
                <c:pt idx="2">
                  <c:v>時間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1996 - 2006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金錢</c:v>
                </c:pt>
                <c:pt idx="1">
                  <c:v>健康</c:v>
                </c:pt>
                <c:pt idx="2">
                  <c:v>時間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2007 - 現在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金錢</c:v>
                </c:pt>
                <c:pt idx="1">
                  <c:v>健康</c:v>
                </c:pt>
                <c:pt idx="2">
                  <c:v>時間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47296"/>
        <c:axId val="33048832"/>
      </c:lineChart>
      <c:catAx>
        <c:axId val="33047296"/>
        <c:scaling>
          <c:orientation val="minMax"/>
        </c:scaling>
        <c:delete val="0"/>
        <c:axPos val="b"/>
        <c:majorTickMark val="out"/>
        <c:minorTickMark val="none"/>
        <c:tickLblPos val="nextTo"/>
        <c:crossAx val="33048832"/>
        <c:crosses val="autoZero"/>
        <c:auto val="1"/>
        <c:lblAlgn val="ctr"/>
        <c:lblOffset val="100"/>
        <c:noMultiLvlLbl val="0"/>
      </c:catAx>
      <c:valAx>
        <c:axId val="3304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3047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88DC-AD50-443E-9F8B-804258FA93A2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90B4-7DB2-4AFF-B22C-E02D9D26F7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A98A-D885-459D-B7E7-1E257C6137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-13855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4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5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6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4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9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1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058A917D-EEFF-D549-BB9A-807DA4AF0F4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B1A6593-8DDC-854D-B833-99805F223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6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850621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5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5C4C-0E03-485C-90BD-5AA9B22B213B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3EAEA-8B51-49BD-B4E2-E9DDC988093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850621"/>
            <a:ext cx="2433195" cy="249172"/>
          </a:xfrm>
          <a:prstGeom prst="rect">
            <a:avLst/>
          </a:prstGeom>
        </p:spPr>
      </p:pic>
      <p:pic>
        <p:nvPicPr>
          <p:cNvPr id="9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8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48000" y="1171517"/>
            <a:ext cx="599859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800" b="1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Candy Tsang</a:t>
            </a:r>
            <a:endParaRPr lang="en-US" sz="6800" b="1" dirty="0">
              <a:solidFill>
                <a:srgbClr val="33CCFF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95600" y="2152711"/>
            <a:ext cx="658965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  <a:t>高級顧</a:t>
            </a:r>
            <a:r>
              <a:rPr lang="zh-TW" altLang="en-US" sz="4400" dirty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  <a:t>問經理級</a:t>
            </a:r>
            <a:r>
              <a:rPr lang="en-US" altLang="zh-TW" sz="4400" dirty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  <a:t/>
            </a:r>
            <a:br>
              <a:rPr lang="en-US" altLang="zh-TW" sz="4400" dirty="0">
                <a:solidFill>
                  <a:srgbClr val="003300"/>
                </a:solidFill>
                <a:latin typeface="華康儷中黑" pitchFamily="49" charset="-120"/>
                <a:ea typeface="華康儷中黑" pitchFamily="49" charset="-120"/>
              </a:rPr>
            </a:br>
            <a:r>
              <a:rPr lang="en-US" altLang="zh-TW" sz="3200" b="1" dirty="0" smtClean="0">
                <a:solidFill>
                  <a:srgbClr val="003300"/>
                </a:solidFill>
                <a:ea typeface="華康儷中黑" pitchFamily="49" charset="-120"/>
              </a:rPr>
              <a:t>Director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99046" y="3438525"/>
            <a:ext cx="5496502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sz="2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altLang="en-US" sz="2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HK$138,000</a:t>
            </a:r>
            <a:endParaRPr lang="en-US" altLang="en-US" sz="2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 fontAlgn="auto">
              <a:lnSpc>
                <a:spcPts val="18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HK$138,000 </a:t>
            </a:r>
            <a:r>
              <a:rPr lang="en-US" sz="2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4 Commission weeks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1" y="1165086"/>
            <a:ext cx="2443827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84306" y="66300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強效的零售攻略</a:t>
            </a:r>
            <a:endParaRPr lang="en-US" altLang="zh-TW" sz="4000" b="1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pPr algn="ctr"/>
            <a:r>
              <a:rPr lang="en-US" altLang="zh-TW" sz="40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Retailing</a:t>
            </a:r>
            <a:endParaRPr lang="en-US" sz="44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3053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港超連鎖店主的</a:t>
            </a:r>
            <a:r>
              <a:rPr lang="zh-TW" altLang="en-US" sz="8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一般收入，也無意表示任何超連鎖店主皆可賺取同等收入。美安香港超連鎖店主的成功與否，取決於其在發展事業時的努力、才能與投入程度。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nor 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are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they intended to represent that any given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earn income in that amount. The success of any Market Hong Kong Independent </a:t>
            </a:r>
            <a:r>
              <a:rPr lang="en-US" altLang="zh-TW" sz="800" b="1" dirty="0" err="1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Owner</a:t>
            </a:r>
            <a:r>
              <a:rPr lang="en-US" sz="800" b="1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b="1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0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總結</a:t>
            </a:r>
            <a:r>
              <a:rPr lang="en-US" altLang="zh-TW" sz="4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S</a:t>
            </a:r>
            <a:r>
              <a:rPr lang="en-US" altLang="zh-TW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ummary</a:t>
            </a:r>
            <a:endParaRPr lang="en-US" altLang="zh-TW" sz="4400" dirty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5864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一定要自己去試用產品，透過分享產品的好處促成零售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從一件產品開始，然後再介紹更多產品給顧客，直至把整個</a:t>
            </a:r>
            <a:r>
              <a:rPr 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Shop.com</a:t>
            </a: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介紹給他們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97939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Be sure to try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the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products yourselves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,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so that you can share sharing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the benefits of the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products </a:t>
            </a:r>
            <a:endParaRPr lang="en-US" altLang="zh-TW" sz="2400" dirty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endParaRPr lang="en-US" altLang="zh-TW" sz="2400" dirty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Start from a product, and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then introduce more products to customers,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and Shop.com</a:t>
            </a:r>
          </a:p>
        </p:txBody>
      </p:sp>
    </p:spTree>
    <p:extLst>
      <p:ext uri="{BB962C8B-B14F-4D97-AF65-F5344CB8AC3E}">
        <p14:creationId xmlns:p14="http://schemas.microsoft.com/office/powerpoint/2010/main" val="29685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31914388"/>
              </p:ext>
            </p:extLst>
          </p:nvPr>
        </p:nvGraphicFramePr>
        <p:xfrm>
          <a:off x="838200" y="1047750"/>
          <a:ext cx="78486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1143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我的三個十年 </a:t>
            </a:r>
            <a:r>
              <a:rPr lang="en-US" altLang="zh-TW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My Past 30 Years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440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1197994" y="3486151"/>
            <a:ext cx="599859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33CCFF"/>
                </a:solidFill>
                <a:latin typeface="Calibri"/>
              </a:rPr>
              <a:t>Candy Tsang</a:t>
            </a:r>
            <a:endParaRPr lang="en-US" sz="4600" b="1" dirty="0">
              <a:solidFill>
                <a:srgbClr val="33CC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9" y="739994"/>
            <a:ext cx="2415687" cy="274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-10160" y="4524062"/>
            <a:ext cx="34289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74398"/>
              </p:ext>
            </p:extLst>
          </p:nvPr>
        </p:nvGraphicFramePr>
        <p:xfrm>
          <a:off x="3429000" y="361950"/>
          <a:ext cx="5512294" cy="4485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4597894"/>
              </a:tblGrid>
              <a:tr h="35402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09- 2007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加入美安                       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Joined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Market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Hong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Kong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02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12-2007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經理級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                         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Executive Coordinator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0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02-2008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主管經理級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                   </a:t>
                      </a: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Master Coordinator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938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07-2008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會議聯盟系統協調員    </a:t>
                      </a: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NMTSS Coordinator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0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06-2009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專業經理級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         </a:t>
                      </a:r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Professional Coordinator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02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00"/>
                          </a:solidFill>
                        </a:rPr>
                        <a:t>10-2009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顧問經理級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       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Supervising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Coordinator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021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02-2012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總顧問經理級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National</a:t>
                      </a:r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Supervising</a:t>
                      </a:r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Coordinator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583">
                <a:tc>
                  <a:txBody>
                    <a:bodyPr/>
                    <a:lstStyle/>
                    <a:p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10-2014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執行顧問經理級</a:t>
                      </a:r>
                      <a:r>
                        <a:rPr lang="zh-TW" altLang="zh-TW" sz="1200" b="1" baseline="0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   </a:t>
                      </a:r>
                      <a:endParaRPr lang="en-US" altLang="zh-TW" sz="1200" b="1" baseline="0" dirty="0" smtClean="0">
                        <a:solidFill>
                          <a:srgbClr val="0033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Executive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Supervising Coordinator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高級顧問經理級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Director</a:t>
                      </a:r>
                      <a:endParaRPr lang="en-US" sz="1200" b="1" dirty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29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香港卓越領袖委員會成員  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HK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Leadership Council Member</a:t>
                      </a:r>
                      <a:endParaRPr lang="en-US" altLang="zh-TW" sz="12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多次成為主管超連鎖店主     </a:t>
                      </a:r>
                      <a:r>
                        <a:rPr lang="en-US" altLang="zh-TW" sz="1200" b="1" dirty="0" smtClean="0">
                          <a:solidFill>
                            <a:srgbClr val="003300"/>
                          </a:solidFill>
                        </a:rPr>
                        <a:t>Master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 UFO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 smtClean="0">
                          <a:solidFill>
                            <a:srgbClr val="003300"/>
                          </a:solidFill>
                        </a:rPr>
                        <a:t>曾獲總裁挑戰賽得主</a:t>
                      </a:r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           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President’s Challenge Winner</a:t>
                      </a:r>
                    </a:p>
                    <a:p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授證訓練員                               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Certified Trainer</a:t>
                      </a:r>
                    </a:p>
                    <a:p>
                      <a:r>
                        <a:rPr lang="zh-TW" altLang="en-US" sz="1200" b="1" baseline="0" dirty="0" smtClean="0">
                          <a:solidFill>
                            <a:srgbClr val="003300"/>
                          </a:solidFill>
                        </a:rPr>
                        <a:t>演講者機構第二類別成員     </a:t>
                      </a:r>
                      <a:r>
                        <a:rPr lang="en-US" altLang="zh-TW" sz="1200" b="1" baseline="0" dirty="0" smtClean="0">
                          <a:solidFill>
                            <a:srgbClr val="003300"/>
                          </a:solidFill>
                        </a:rPr>
                        <a:t>Speaker Bureau Category 2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1569">
                <a:tc gridSpan="2">
                  <a:txBody>
                    <a:bodyPr/>
                    <a:lstStyle/>
                    <a:p>
                      <a:endParaRPr lang="en-US" altLang="zh-TW" sz="1200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3586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1987 – 1996</a:t>
            </a:r>
          </a:p>
          <a:p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從事製衣行業，從學徒出身，及後有機會開設自己的工場</a:t>
            </a:r>
            <a:endParaRPr lang="en-US" altLang="zh-TW" sz="2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直至</a:t>
            </a:r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96</a:t>
            </a:r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年，發現連健康都失去，終於決定退休</a:t>
            </a:r>
            <a:endParaRPr lang="en-US" altLang="zh-TW" sz="2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6423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我的三個十年 </a:t>
            </a:r>
            <a:r>
              <a:rPr lang="en-US" altLang="zh-TW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My Past 30 Years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2188593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1987 – 1996</a:t>
            </a:r>
          </a:p>
          <a:p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Started my career in the garment industry as an apprentice, years after I had started up my own garment factory .</a:t>
            </a:r>
            <a:endParaRPr lang="en-US" altLang="zh-TW" sz="24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1996, I decided to retire due to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4177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35864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1996 – 2006</a:t>
            </a:r>
          </a:p>
          <a:p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展開退休生活，滿以為可以重獲健康，但生活頽廢，健康更是每況越下，每月更花費過萬元在醫藥上，決心一試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OPC3</a:t>
            </a:r>
          </a:p>
          <a:p>
            <a:endParaRPr lang="en-US" altLang="zh-TW" sz="2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1751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我的三個十年 </a:t>
            </a:r>
            <a:r>
              <a:rPr lang="en-US" altLang="zh-TW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My Past 30 Years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5" y="2305973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1996 – 2006</a:t>
            </a:r>
          </a:p>
          <a:p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 </a:t>
            </a:r>
            <a:r>
              <a:rPr lang="en-US" altLang="zh-TW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thought I could regain 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my health during retirement </a:t>
            </a:r>
            <a:r>
              <a:rPr lang="en-US" altLang="zh-TW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life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, </a:t>
            </a:r>
            <a:r>
              <a:rPr lang="en-US" altLang="zh-TW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but 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my </a:t>
            </a:r>
            <a:r>
              <a:rPr lang="en-US" altLang="zh-TW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health condition 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was even worse. I had to spend more than 10 thousand dollar a month for medical care, hence, I determined </a:t>
            </a:r>
            <a:r>
              <a:rPr lang="en-US" altLang="zh-TW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to try </a:t>
            </a:r>
            <a:r>
              <a:rPr lang="en-US" altLang="zh-TW" sz="2400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Isotonix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® OPC-3.</a:t>
            </a:r>
          </a:p>
        </p:txBody>
      </p:sp>
    </p:spTree>
    <p:extLst>
      <p:ext uri="{BB962C8B-B14F-4D97-AF65-F5344CB8AC3E}">
        <p14:creationId xmlns:p14="http://schemas.microsoft.com/office/powerpoint/2010/main" val="23896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54914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2007</a:t>
            </a:r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至今</a:t>
            </a:r>
            <a:endParaRPr lang="en-US" altLang="zh-TW" sz="2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因為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OPC3</a:t>
            </a:r>
            <a:r>
              <a:rPr lang="zh-TW" alt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，讓自己重拾健康，更成為超連鎖™店主，用心把產品及超連鎖事業帶給更多人</a:t>
            </a:r>
            <a:endParaRPr lang="en-US" altLang="zh-TW" sz="2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  <a:p>
            <a:endParaRPr lang="en-US" sz="2400" dirty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1751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我的三個十年 </a:t>
            </a:r>
            <a:r>
              <a:rPr lang="en-US" altLang="zh-TW" sz="4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In My Past 30 Years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07464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Since </a:t>
            </a:r>
            <a:r>
              <a:rPr lang="en-US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2007</a:t>
            </a:r>
          </a:p>
          <a:p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My health was improved significantly with the help of </a:t>
            </a:r>
            <a:r>
              <a:rPr lang="en-US" sz="2400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Isotonix</a:t>
            </a:r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OPC-3</a:t>
            </a:r>
            <a:r>
              <a:rPr lang="en-US" sz="2400" dirty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and I introduced the </a:t>
            </a:r>
            <a:r>
              <a:rPr lang="en-US" sz="2400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mhk</a:t>
            </a:r>
            <a:r>
              <a:rPr lang="en-US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 products and </a:t>
            </a:r>
            <a:r>
              <a:rPr lang="en-US" altLang="zh-TW" sz="2400" dirty="0" err="1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2400" dirty="0" smtClean="0">
                <a:solidFill>
                  <a:srgbClr val="003300"/>
                </a:solidFill>
                <a:latin typeface="Calibri"/>
                <a:ea typeface="Heiti TC Light"/>
                <a:cs typeface="Calibri"/>
              </a:rPr>
              <a:t>™ Business to others.</a:t>
            </a:r>
            <a:endParaRPr lang="en-US" sz="2400" dirty="0" smtClean="0">
              <a:solidFill>
                <a:srgbClr val="0033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6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零售技巧 </a:t>
            </a:r>
            <a:r>
              <a:rPr lang="en-US" altLang="zh-TW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Retailing Skills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835864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－從來沒有把自己當成銷售員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－一心只是想幫助朋友解決健康問題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－就是真誠關心別人，幫助別人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－不是每個個案都成功，有時也會遇挫折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－作出檢討，改善自己的技巧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endParaRPr lang="en-US" sz="2400" dirty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753366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- Never put myself as a salesperson</a:t>
            </a:r>
          </a:p>
          <a:p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-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Try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to help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others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to solve health problems</a:t>
            </a:r>
          </a:p>
          <a:p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- Care for and help others sincerely </a:t>
            </a:r>
          </a:p>
          <a:p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- Not all cases are successful</a:t>
            </a:r>
          </a:p>
          <a:p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- Review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and improve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my own </a:t>
            </a: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skills</a:t>
            </a:r>
            <a:endParaRPr lang="en-US" sz="2400" dirty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67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3586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多聆聽，了解對方需要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/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	</a:t>
            </a: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過份熱情，會惹來反感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/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零售技巧 </a:t>
            </a:r>
            <a:r>
              <a:rPr lang="en-US" altLang="zh-TW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Retailing Skills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83598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L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isten and understand people’s needs</a:t>
            </a:r>
            <a:endParaRPr lang="en-US" altLang="zh-TW" sz="2400" dirty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en-US" altLang="zh-TW" sz="2400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      </a:t>
            </a:r>
            <a:r>
              <a:rPr lang="en-US" altLang="zh-TW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Don’t be over passionate</a:t>
            </a:r>
          </a:p>
        </p:txBody>
      </p:sp>
    </p:spTree>
    <p:extLst>
      <p:ext uri="{BB962C8B-B14F-4D97-AF65-F5344CB8AC3E}">
        <p14:creationId xmlns:p14="http://schemas.microsoft.com/office/powerpoint/2010/main" val="9152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35864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多聆聽，了解對方需要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過份熱情，會惹來反感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增進產品知識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多上產品訓練，溫故知新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零售技巧 </a:t>
            </a:r>
            <a:r>
              <a:rPr lang="en-US" altLang="zh-TW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Retailing Skills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010127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L</a:t>
            </a:r>
            <a:r>
              <a:rPr lang="en-US" altLang="zh-TW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isten and understand people’s needs. Don’t be over passionate</a:t>
            </a:r>
          </a:p>
          <a:p>
            <a:pPr marL="457200" indent="-457200">
              <a:buAutoNum type="arabicPeriod"/>
            </a:pPr>
            <a:r>
              <a:rPr lang="en-US" altLang="zh-TW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Improve product knowledge, participate in product trainings to refresh my mind</a:t>
            </a:r>
          </a:p>
          <a:p>
            <a:pPr marL="457200" indent="-457200">
              <a:buAutoNum type="arabicPeriod"/>
            </a:pPr>
            <a:endParaRPr lang="en-US" altLang="zh-TW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6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35864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多聆聽，了解對方需要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過份熱情，會惹來反感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增進產品知識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多上產品訓練，溫故知新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提供售後服務，注重跟進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914400" lvl="1" indent="-457200"/>
            <a:r>
              <a:rPr lang="zh-TW" altLang="en-US" sz="2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與顧客建立深厚關係</a:t>
            </a:r>
            <a:endParaRPr lang="en-US" altLang="zh-TW" sz="2400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零售技巧 </a:t>
            </a:r>
            <a:r>
              <a:rPr lang="en-US" altLang="zh-TW" sz="4400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Retailing Skills</a:t>
            </a:r>
            <a:endParaRPr lang="en-US" altLang="zh-TW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800" algn="tl" rotWithShape="0">
                  <a:srgbClr val="000000"/>
                </a:outerShdw>
                <a:reflection blurRad="6350" stA="55000" endA="50" endPos="85000" dir="5400000" sy="-100000" algn="bl" rotWithShape="0"/>
              </a:effectLst>
              <a:latin typeface="Heiti TC Light"/>
              <a:ea typeface="Heiti TC Light"/>
              <a:cs typeface="Heiti TC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010127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Listen and understand people’s needs. Don’t be over passionate</a:t>
            </a:r>
          </a:p>
          <a:p>
            <a:pPr marL="457200" indent="-457200">
              <a:buAutoNum type="arabicPeriod"/>
            </a:pPr>
            <a:r>
              <a:rPr lang="en-US" altLang="zh-TW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Improve product knowledge, participate in product trainings to refresh my mind</a:t>
            </a:r>
          </a:p>
          <a:p>
            <a:pPr marL="457200" indent="-457200">
              <a:buAutoNum type="arabicPeriod"/>
            </a:pPr>
            <a:r>
              <a:rPr lang="en-US" altLang="zh-TW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Provide after-sales </a:t>
            </a:r>
            <a:r>
              <a:rPr lang="en-US" altLang="zh-TW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service, pay attention to the </a:t>
            </a:r>
            <a:r>
              <a:rPr lang="en-US" altLang="zh-TW" dirty="0" smtClean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follow-up action and build strong </a:t>
            </a:r>
            <a:r>
              <a:rPr lang="en-US" altLang="zh-TW" dirty="0">
                <a:solidFill>
                  <a:srgbClr val="003300"/>
                </a:solidFill>
                <a:latin typeface="Heiti TC Light"/>
                <a:ea typeface="Heiti TC Light"/>
                <a:cs typeface="Heiti TC Light"/>
              </a:rPr>
              <a:t>relationships with customers</a:t>
            </a:r>
            <a:endParaRPr lang="en-US" altLang="zh-TW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  <a:p>
            <a:pPr marL="457200" indent="-457200">
              <a:buAutoNum type="arabicPeriod"/>
            </a:pPr>
            <a:endParaRPr lang="en-US" altLang="zh-TW" dirty="0" smtClean="0">
              <a:solidFill>
                <a:srgbClr val="003300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33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1066</Words>
  <Application>Microsoft Office PowerPoint</Application>
  <PresentationFormat>On-screen Show (16:9)</PresentationFormat>
  <Paragraphs>103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Market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markethongkong</dc:creator>
  <cp:lastModifiedBy>Monie Chan</cp:lastModifiedBy>
  <cp:revision>39</cp:revision>
  <cp:lastPrinted>2015-01-27T21:43:42Z</cp:lastPrinted>
  <dcterms:created xsi:type="dcterms:W3CDTF">2015-01-27T21:30:14Z</dcterms:created>
  <dcterms:modified xsi:type="dcterms:W3CDTF">2015-05-06T04:27:55Z</dcterms:modified>
</cp:coreProperties>
</file>